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embeddedFontLst>
    <p:embeddedFont>
      <p:font typeface="Dela Gothic One" panose="020B0604020202020204" charset="-128"/>
      <p:regular r:id="rId16"/>
    </p:embeddedFont>
    <p:embeddedFont>
      <p:font typeface="Alfa Slab One" panose="020B0604020202020204" charset="0"/>
      <p:regular r:id="rId17"/>
    </p:embeddedFont>
    <p:embeddedFont>
      <p:font typeface="Corbel" panose="020B0503020204020204" pitchFamily="34" charset="0"/>
      <p:regular r:id="rId18"/>
      <p:bold r:id="rId19"/>
      <p:italic r:id="rId20"/>
      <p:boldItalic r:id="rId21"/>
    </p:embeddedFont>
    <p:embeddedFont>
      <p:font typeface="Impact" panose="020B0806030902050204" pitchFamily="34" charset="0"/>
      <p:regular r:id="rId22"/>
    </p:embeddedFont>
    <p:embeddedFont>
      <p:font typeface="Proxima Nova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QttWS2EGSSAD9DXJL14fpYzzD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687647-8044-45CC-920C-C3B2DCBA3DFD}">
  <a:tblStyle styleId="{05687647-8044-45CC-920C-C3B2DCBA3D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b9250ea56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b9250ea56_1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c06b46f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cc06b46f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c06b46fd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c06b46fd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c213eb1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c213eb1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caba8fbb4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caba8fbb4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cb9250ea5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cb9250ea5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b9250ea56_1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b9250ea56_1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g2cc06b46fdb_0_2611"/>
          <p:cNvCxnSpPr/>
          <p:nvPr/>
        </p:nvCxnSpPr>
        <p:spPr>
          <a:xfrm>
            <a:off x="4278300" y="3668217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g2cc06b46fdb_0_2611"/>
          <p:cNvSpPr txBox="1">
            <a:spLocks noGrp="1"/>
          </p:cNvSpPr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2" name="Google Shape;12;g2cc06b46fdb_0_2611"/>
          <p:cNvSpPr txBox="1">
            <a:spLocks noGrp="1"/>
          </p:cNvSpPr>
          <p:nvPr>
            <p:ph type="subTitle" idx="1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g2cc06b46fdb_0_261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2cc06b46fdb_0_2648"/>
          <p:cNvSpPr txBox="1">
            <a:spLocks noGrp="1"/>
          </p:cNvSpPr>
          <p:nvPr>
            <p:ph type="title" hasCustomPrompt="1"/>
          </p:nvPr>
        </p:nvSpPr>
        <p:spPr>
          <a:xfrm>
            <a:off x="311700" y="1557233"/>
            <a:ext cx="8520600" cy="26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g2cc06b46fdb_0_2648"/>
          <p:cNvSpPr txBox="1">
            <a:spLocks noGrp="1"/>
          </p:cNvSpPr>
          <p:nvPr>
            <p:ph type="body" idx="1"/>
          </p:nvPr>
        </p:nvSpPr>
        <p:spPr>
          <a:xfrm>
            <a:off x="311700" y="4299000"/>
            <a:ext cx="8520600" cy="14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g2cc06b46fdb_0_264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cc06b46fdb_0_2652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Τίτλος και Αντικείμενο" type="obj">
  <p:cSld name="OBJEC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cc06b46fdb_0_2654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g2cc06b46fdb_0_2654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 rtl="0">
              <a:spcBef>
                <a:spcPts val="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31469" algn="l" rtl="0">
              <a:spcBef>
                <a:spcPts val="1200"/>
              </a:spcBef>
              <a:spcAft>
                <a:spcPts val="0"/>
              </a:spcAft>
              <a:buSzPts val="1620"/>
              <a:buChar char="○"/>
              <a:defRPr/>
            </a:lvl2pPr>
            <a:lvl3pPr marL="1371600" lvl="2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 rtl="0">
              <a:spcBef>
                <a:spcPts val="1200"/>
              </a:spcBef>
              <a:spcAft>
                <a:spcPts val="12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g2cc06b46fdb_0_2654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g2cc06b46fdb_0_2654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g2cc06b46fdb_0_2654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2cc06b46fdb_0_2616"/>
          <p:cNvSpPr txBox="1">
            <a:spLocks noGrp="1"/>
          </p:cNvSpPr>
          <p:nvPr>
            <p:ph type="title"/>
          </p:nvPr>
        </p:nvSpPr>
        <p:spPr>
          <a:xfrm>
            <a:off x="311700" y="3307400"/>
            <a:ext cx="8114400" cy="32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g2cc06b46fdb_0_2616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cc06b46fdb_0_261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g2cc06b46fdb_0_2619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g2cc06b46fdb_0_261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cc06b46fdb_0_262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2cc06b46fdb_0_262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g2cc06b46fdb_0_2623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g2cc06b46fdb_0_262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cc06b46fdb_0_262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g2cc06b46fdb_0_262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cc06b46fdb_0_2631"/>
          <p:cNvSpPr txBox="1">
            <a:spLocks noGrp="1"/>
          </p:cNvSpPr>
          <p:nvPr>
            <p:ph type="title"/>
          </p:nvPr>
        </p:nvSpPr>
        <p:spPr>
          <a:xfrm>
            <a:off x="311700" y="842400"/>
            <a:ext cx="2808000" cy="100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g2cc06b46fdb_0_2631"/>
          <p:cNvSpPr txBox="1">
            <a:spLocks noGrp="1"/>
          </p:cNvSpPr>
          <p:nvPr>
            <p:ph type="body" idx="1"/>
          </p:nvPr>
        </p:nvSpPr>
        <p:spPr>
          <a:xfrm>
            <a:off x="311700" y="1987833"/>
            <a:ext cx="2808000" cy="41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2cc06b46fdb_0_263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2cc06b46fdb_0_2635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83800" cy="54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g2cc06b46fdb_0_263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cc06b46fdb_0_2638"/>
          <p:cNvSpPr/>
          <p:nvPr/>
        </p:nvSpPr>
        <p:spPr>
          <a:xfrm>
            <a:off x="4572000" y="1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" name="Google Shape;38;g2cc06b46fdb_0_2638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" name="Google Shape;39;g2cc06b46fdb_0_2638"/>
          <p:cNvSpPr txBox="1">
            <a:spLocks noGrp="1"/>
          </p:cNvSpPr>
          <p:nvPr>
            <p:ph type="title"/>
          </p:nvPr>
        </p:nvSpPr>
        <p:spPr>
          <a:xfrm>
            <a:off x="265500" y="1834132"/>
            <a:ext cx="4045200" cy="206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0" name="Google Shape;40;g2cc06b46fdb_0_2638"/>
          <p:cNvSpPr txBox="1">
            <a:spLocks noGrp="1"/>
          </p:cNvSpPr>
          <p:nvPr>
            <p:ph type="subTitle" idx="1"/>
          </p:nvPr>
        </p:nvSpPr>
        <p:spPr>
          <a:xfrm>
            <a:off x="265500" y="3974834"/>
            <a:ext cx="4045200" cy="179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g2cc06b46fdb_0_2638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g2cc06b46fdb_0_2638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cc06b46fdb_0_2645"/>
          <p:cNvSpPr txBox="1">
            <a:spLocks noGrp="1"/>
          </p:cNvSpPr>
          <p:nvPr>
            <p:ph type="body" idx="1"/>
          </p:nvPr>
        </p:nvSpPr>
        <p:spPr>
          <a:xfrm>
            <a:off x="319500" y="5644967"/>
            <a:ext cx="5998800" cy="79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>
            <a:endParaRPr/>
          </a:p>
        </p:txBody>
      </p:sp>
      <p:sp>
        <p:nvSpPr>
          <p:cNvPr id="45" name="Google Shape;45;g2cc06b46fdb_0_2645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ameday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cc06b46fdb_0_260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g2cc06b46fdb_0_260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g2cc06b46fdb_0_2607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edtech.ellak.gr/6th-openedtech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1epal-rethymn.mysch.gr/catdoor/" TargetMode="External"/><Relationship Id="rId5" Type="http://schemas.openxmlformats.org/officeDocument/2006/relationships/hyperlink" Target="http://1epal-rethymn.mysch.gr/catdoor/panel/" TargetMode="External"/><Relationship Id="rId4" Type="http://schemas.openxmlformats.org/officeDocument/2006/relationships/hyperlink" Target="https://github.com/panverger/PetAI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edtech.ellak.gr/6th-openedtech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://194.63.218.9/site/Eraldo/gatakia/index.htm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>
            <a:spLocks noGrp="1"/>
          </p:cNvSpPr>
          <p:nvPr>
            <p:ph type="ctrTitle"/>
          </p:nvPr>
        </p:nvSpPr>
        <p:spPr>
          <a:xfrm>
            <a:off x="311700" y="794631"/>
            <a:ext cx="8520600" cy="816000"/>
          </a:xfrm>
          <a:prstGeom prst="rect">
            <a:avLst/>
          </a:prstGeom>
          <a:noFill/>
          <a:ln>
            <a:noFill/>
          </a:ln>
          <a:effectLst>
            <a:outerShdw blurRad="242888" dist="76200" dir="27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0" rIns="45700" bIns="0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ct val="88865"/>
              <a:buFont typeface="Corbel"/>
              <a:buNone/>
            </a:pPr>
            <a:r>
              <a:rPr lang="el-GR">
                <a:solidFill>
                  <a:srgbClr val="0F111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ΓΑΤΑΚΙΑ </a:t>
            </a:r>
            <a:r>
              <a:rPr lang="el-GR" sz="5288">
                <a:solidFill>
                  <a:srgbClr val="FFC700"/>
                </a:solidFill>
              </a:rPr>
              <a:t>PET.A.I</a:t>
            </a:r>
            <a:endParaRPr sz="5288">
              <a:solidFill>
                <a:srgbClr val="FFC700"/>
              </a:solidFill>
            </a:endParaRPr>
          </a:p>
        </p:txBody>
      </p:sp>
      <p:sp>
        <p:nvSpPr>
          <p:cNvPr id="63" name="Google Shape;63;p1"/>
          <p:cNvSpPr txBox="1">
            <a:spLocks noGrp="1"/>
          </p:cNvSpPr>
          <p:nvPr>
            <p:ph type="subTitle" idx="1"/>
          </p:nvPr>
        </p:nvSpPr>
        <p:spPr>
          <a:xfrm>
            <a:off x="428975" y="5186922"/>
            <a:ext cx="8520600" cy="9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l-GR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Μια εργασία του 1</a:t>
            </a:r>
            <a:r>
              <a:rPr lang="el-GR" b="1" baseline="300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ου</a:t>
            </a:r>
            <a:r>
              <a:rPr lang="el-GR" b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ΕΠΑ.Λ. Ρεθύμνου 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4" name="Google Shape;6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350" y="1671071"/>
            <a:ext cx="3515853" cy="3515853"/>
          </a:xfrm>
          <a:prstGeom prst="rect">
            <a:avLst/>
          </a:prstGeom>
          <a:noFill/>
          <a:ln>
            <a:noFill/>
          </a:ln>
          <a:effectLst>
            <a:outerShdw blurRad="328613" dist="342900" dir="27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b9250ea56_1_59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3200" b="1">
                <a:solidFill>
                  <a:schemeClr val="dk1"/>
                </a:solidFill>
              </a:rPr>
              <a:t>Τεχνικές Πληροφορίες </a:t>
            </a:r>
            <a:endParaRPr sz="3200" b="1">
              <a:solidFill>
                <a:schemeClr val="dk1"/>
              </a:solidFill>
            </a:endParaRPr>
          </a:p>
        </p:txBody>
      </p:sp>
      <p:sp>
        <p:nvSpPr>
          <p:cNvPr id="139" name="Google Shape;139;g2cb9250ea56_1_59"/>
          <p:cNvSpPr txBox="1"/>
          <p:nvPr/>
        </p:nvSpPr>
        <p:spPr>
          <a:xfrm>
            <a:off x="428800" y="1393600"/>
            <a:ext cx="8479800" cy="50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Για την επικοινωνία όλων των υποσυστημάτων χρησιμοποιήθηκε η τεχνολογία MQTT που χρησιμοποιείται στο Internet Of Things (IOT).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Γράφτηκε κώδικας σε γλώσσα Javascript για επικοινωνία των σελίδων με το MQTT.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Ο προγραμματισμός της συσκευής Raspberry έγινε σε γλώσσα C επειδή με την χρήση της γλώσσας Python προέκυπταν προβλήματα συμβατότητας των βιβλιοθηκών.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Η προσομοίωση έγινε με το λογισμικό Verge 3D που μας παρέχει την δυνατότητα δημιουργίας διαδραστικών τρισδιάστατων μοντέλων. 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c06b46fdb_0_0"/>
          <p:cNvSpPr txBox="1">
            <a:spLocks noGrp="1"/>
          </p:cNvSpPr>
          <p:nvPr>
            <p:ph type="title"/>
          </p:nvPr>
        </p:nvSpPr>
        <p:spPr>
          <a:xfrm>
            <a:off x="-16225" y="0"/>
            <a:ext cx="9144000" cy="12738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3200" b="1">
                <a:solidFill>
                  <a:schemeClr val="dk1"/>
                </a:solidFill>
              </a:rPr>
              <a:t>Διάγραμμα λειτουργίας</a:t>
            </a:r>
            <a:endParaRPr sz="3200" b="1">
              <a:solidFill>
                <a:schemeClr val="dk1"/>
              </a:solidFill>
            </a:endParaRPr>
          </a:p>
        </p:txBody>
      </p:sp>
      <p:pic>
        <p:nvPicPr>
          <p:cNvPr id="145" name="Google Shape;145;g2cc06b46fd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0675" y="1464750"/>
            <a:ext cx="1880375" cy="18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2cc06b46fdb_0_0"/>
          <p:cNvPicPr preferRelativeResize="0"/>
          <p:nvPr/>
        </p:nvPicPr>
        <p:blipFill rotWithShape="1">
          <a:blip r:embed="rId4">
            <a:alphaModFix/>
          </a:blip>
          <a:srcRect l="4439" t="29369" r="6243" b="12622"/>
          <a:stretch/>
        </p:blipFill>
        <p:spPr>
          <a:xfrm>
            <a:off x="552538" y="2383125"/>
            <a:ext cx="1961275" cy="127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cc06b46fdb_0_0"/>
          <p:cNvPicPr preferRelativeResize="0"/>
          <p:nvPr/>
        </p:nvPicPr>
        <p:blipFill rotWithShape="1">
          <a:blip r:embed="rId5">
            <a:alphaModFix/>
          </a:blip>
          <a:srcRect l="16897" t="7087" r="22817" b="20741"/>
          <a:stretch/>
        </p:blipFill>
        <p:spPr>
          <a:xfrm>
            <a:off x="6547925" y="2025295"/>
            <a:ext cx="1704100" cy="160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cc06b46fdb_0_0"/>
          <p:cNvPicPr preferRelativeResize="0"/>
          <p:nvPr/>
        </p:nvPicPr>
        <p:blipFill rotWithShape="1">
          <a:blip r:embed="rId6">
            <a:alphaModFix/>
          </a:blip>
          <a:srcRect l="11003" t="12512" r="11011" b="12519"/>
          <a:stretch/>
        </p:blipFill>
        <p:spPr>
          <a:xfrm>
            <a:off x="2783913" y="4798025"/>
            <a:ext cx="2401675" cy="1732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g2cc06b46fdb_0_0"/>
          <p:cNvCxnSpPr>
            <a:stCxn id="146" idx="3"/>
            <a:endCxn id="145" idx="1"/>
          </p:cNvCxnSpPr>
          <p:nvPr/>
        </p:nvCxnSpPr>
        <p:spPr>
          <a:xfrm rot="10800000" flipH="1">
            <a:off x="2513812" y="2405050"/>
            <a:ext cx="1077000" cy="615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0" name="Google Shape;150;g2cc06b46fdb_0_0"/>
          <p:cNvCxnSpPr>
            <a:stCxn id="145" idx="3"/>
            <a:endCxn id="147" idx="1"/>
          </p:cNvCxnSpPr>
          <p:nvPr/>
        </p:nvCxnSpPr>
        <p:spPr>
          <a:xfrm>
            <a:off x="5471050" y="2404937"/>
            <a:ext cx="1077000" cy="420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1" name="Google Shape;151;g2cc06b46fdb_0_0"/>
          <p:cNvCxnSpPr>
            <a:stCxn id="145" idx="2"/>
            <a:endCxn id="148" idx="0"/>
          </p:cNvCxnSpPr>
          <p:nvPr/>
        </p:nvCxnSpPr>
        <p:spPr>
          <a:xfrm flipH="1">
            <a:off x="3984862" y="3345124"/>
            <a:ext cx="546000" cy="145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52" name="Google Shape;152;g2cc06b46fdb_0_0"/>
          <p:cNvCxnSpPr/>
          <p:nvPr/>
        </p:nvCxnSpPr>
        <p:spPr>
          <a:xfrm rot="10800000" flipH="1">
            <a:off x="3380250" y="3225475"/>
            <a:ext cx="505500" cy="1263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53" name="Google Shape;153;g2cc06b46fdb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67819" y="4229700"/>
            <a:ext cx="2716229" cy="1601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g2cc06b46fdb_0_0"/>
          <p:cNvCxnSpPr>
            <a:stCxn id="148" idx="3"/>
          </p:cNvCxnSpPr>
          <p:nvPr/>
        </p:nvCxnSpPr>
        <p:spPr>
          <a:xfrm rot="10800000" flipH="1">
            <a:off x="5185587" y="4294588"/>
            <a:ext cx="877200" cy="136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g2cc06b46fdb_0_0"/>
          <p:cNvCxnSpPr>
            <a:stCxn id="148" idx="3"/>
          </p:cNvCxnSpPr>
          <p:nvPr/>
        </p:nvCxnSpPr>
        <p:spPr>
          <a:xfrm>
            <a:off x="5185587" y="5664388"/>
            <a:ext cx="935400" cy="146400"/>
          </a:xfrm>
          <a:prstGeom prst="straightConnector1">
            <a:avLst/>
          </a:prstGeom>
          <a:noFill/>
          <a:ln w="19050" cap="flat" cmpd="sng">
            <a:solidFill>
              <a:srgbClr val="0F111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cc06b46fdb_0_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>
                <a:solidFill>
                  <a:srgbClr val="333333"/>
                </a:solidFill>
              </a:rPr>
              <a:t>Links</a:t>
            </a:r>
            <a:endParaRPr>
              <a:solidFill>
                <a:srgbClr val="333333"/>
              </a:solidFill>
            </a:endParaRPr>
          </a:p>
        </p:txBody>
      </p:sp>
      <p:graphicFrame>
        <p:nvGraphicFramePr>
          <p:cNvPr id="161" name="Google Shape;161;g2cc06b46fdb_0_6"/>
          <p:cNvGraphicFramePr/>
          <p:nvPr>
            <p:extLst>
              <p:ext uri="{D42A27DB-BD31-4B8C-83A1-F6EECF244321}">
                <p14:modId xmlns:p14="http://schemas.microsoft.com/office/powerpoint/2010/main" val="3267881761"/>
              </p:ext>
            </p:extLst>
          </p:nvPr>
        </p:nvGraphicFramePr>
        <p:xfrm>
          <a:off x="616525" y="1668925"/>
          <a:ext cx="7965350" cy="3879570"/>
        </p:xfrm>
        <a:graphic>
          <a:graphicData uri="http://schemas.openxmlformats.org/drawingml/2006/table">
            <a:tbl>
              <a:tblPr>
                <a:noFill/>
                <a:tableStyleId>{05687647-8044-45CC-920C-C3B2DCBA3DFD}</a:tableStyleId>
              </a:tblPr>
              <a:tblGrid>
                <a:gridCol w="31599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54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b="1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Τίτλος</a:t>
                      </a:r>
                      <a:endParaRPr sz="1800" b="1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b="1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Σύνδεσμος</a:t>
                      </a:r>
                      <a:endParaRPr sz="1800" b="1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3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6ος Πανελλήνιος Διαγωνισμός Ανοιχτών τεχνολογιών στην Εκπαίδευση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u="sng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https://openedtech.ellak.gr/6th-openedtech/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2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Σελίδα στο github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u="sng" dirty="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https://github.com/panverger/PetAI</a:t>
                      </a:r>
                      <a:r>
                        <a:rPr lang="el-GR" sz="1800" u="sng" dirty="0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2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Σελίδα ελέγχου</a:t>
                      </a:r>
                      <a:endParaRPr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sng" strike="noStrike" cap="none" dirty="0">
                          <a:solidFill>
                            <a:schemeClr val="accent5"/>
                          </a:solidFill>
                          <a:latin typeface="Proxima Nova"/>
                          <a:ea typeface="Arial"/>
                          <a:cs typeface="Arial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http://1epal-rethymn.mysch.gr/catdoor/panel/</a:t>
                      </a:r>
                      <a:r>
                        <a:rPr lang="en-US" sz="1800" b="0" i="0" u="sng" strike="noStrike" cap="none" dirty="0">
                          <a:solidFill>
                            <a:schemeClr val="accent5"/>
                          </a:solidFill>
                          <a:latin typeface="Proxima Nova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b="0" i="0" u="sng" strike="noStrike" cap="none" dirty="0">
                        <a:solidFill>
                          <a:schemeClr val="accent5"/>
                        </a:solidFill>
                        <a:latin typeface="Proxima Nova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2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Προσομοίωση 3D</a:t>
                      </a:r>
                      <a:endParaRPr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sng" strike="noStrike" cap="none" dirty="0">
                          <a:solidFill>
                            <a:schemeClr val="accent5"/>
                          </a:solidFill>
                          <a:latin typeface="Proxima Nova"/>
                          <a:ea typeface="Arial"/>
                          <a:cs typeface="Arial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http://1epal-rethymn.mysch.gr/catdoor/</a:t>
                      </a:r>
                      <a:r>
                        <a:rPr lang="en-US" sz="1800" b="0" i="0" u="sng" strike="noStrike" cap="none" dirty="0">
                          <a:solidFill>
                            <a:schemeClr val="accent5"/>
                          </a:solidFill>
                          <a:latin typeface="Proxima Nova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endParaRPr sz="1800" b="0" i="0" u="sng" strike="noStrike" cap="none" dirty="0">
                        <a:solidFill>
                          <a:schemeClr val="accent5"/>
                        </a:solidFill>
                        <a:latin typeface="Proxima Nova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cc213eb18c_0_0"/>
          <p:cNvSpPr txBox="1">
            <a:spLocks noGrp="1"/>
          </p:cNvSpPr>
          <p:nvPr>
            <p:ph type="title"/>
          </p:nvPr>
        </p:nvSpPr>
        <p:spPr>
          <a:xfrm>
            <a:off x="705000" y="506200"/>
            <a:ext cx="7734000" cy="8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b="1">
                <a:solidFill>
                  <a:srgbClr val="000000"/>
                </a:solidFill>
              </a:rPr>
              <a:t>ΕΥΧΑΡΙΣΤΟΥΜΕ ΓΙΑ ΤΗΝ ΠΡΟΣΟΧΗ ΣΑΣ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167" name="Google Shape;167;g2cc213eb18c_0_0"/>
          <p:cNvPicPr preferRelativeResize="0"/>
          <p:nvPr/>
        </p:nvPicPr>
        <p:blipFill rotWithShape="1">
          <a:blip r:embed="rId3">
            <a:alphaModFix/>
          </a:blip>
          <a:srcRect t="4611" b="4611"/>
          <a:stretch/>
        </p:blipFill>
        <p:spPr>
          <a:xfrm>
            <a:off x="2164663" y="1846597"/>
            <a:ext cx="4814676" cy="437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 b="1">
                <a:solidFill>
                  <a:srgbClr val="1C3AA9"/>
                </a:solidFill>
              </a:rPr>
              <a:t>Η ιδέα και η αφορμή δημιουργίας</a:t>
            </a:r>
            <a:endParaRPr sz="3200" b="1">
              <a:solidFill>
                <a:srgbClr val="1C3AA9"/>
              </a:solidFill>
            </a:endParaRPr>
          </a:p>
        </p:txBody>
      </p:sp>
      <p:sp>
        <p:nvSpPr>
          <p:cNvPr id="70" name="Google Shape;70;p2"/>
          <p:cNvSpPr txBox="1">
            <a:spLocks noGrp="1"/>
          </p:cNvSpPr>
          <p:nvPr>
            <p:ph type="body" idx="1"/>
          </p:nvPr>
        </p:nvSpPr>
        <p:spPr>
          <a:xfrm>
            <a:off x="457200" y="1561325"/>
            <a:ext cx="8229600" cy="48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73532"/>
              <a:buNone/>
            </a:pPr>
            <a:r>
              <a:rPr lang="el-GR" sz="3481">
                <a:solidFill>
                  <a:srgbClr val="333333"/>
                </a:solidFill>
              </a:rPr>
              <a:t>Με αφορμή τον </a:t>
            </a:r>
            <a:r>
              <a:rPr lang="el-GR" sz="3481" i="1" u="sng">
                <a:solidFill>
                  <a:srgbClr val="333333"/>
                </a:solidFill>
              </a:rPr>
              <a:t>6ο Πανελλήνιο Διαγωνισμό Ανοιχτών τεχνολογιών στη εκπαίδευση</a:t>
            </a:r>
            <a:r>
              <a:rPr lang="el-GR" sz="3481">
                <a:solidFill>
                  <a:srgbClr val="333333"/>
                </a:solidFill>
              </a:rPr>
              <a:t>, μέσα στα πλαίσια του μαθήματος της Διαχείρισης βάσης δεδομένων και ειδικών θεμάτων προγραμματισμού με τον καθηγητή </a:t>
            </a:r>
            <a:r>
              <a:rPr lang="el-GR" sz="3481" i="1">
                <a:solidFill>
                  <a:srgbClr val="333333"/>
                </a:solidFill>
              </a:rPr>
              <a:t>Παναγιώτη Βεργαράκη</a:t>
            </a:r>
            <a:r>
              <a:rPr lang="el-GR" sz="3481">
                <a:solidFill>
                  <a:srgbClr val="333333"/>
                </a:solidFill>
              </a:rPr>
              <a:t>, κάναμε brainstorming και καταλήξαμε πως ένα ενδιαφέρον και χρήσιμο project, είναι τα Γατάκια PET.A.I. </a:t>
            </a:r>
            <a:endParaRPr sz="3481">
              <a:solidFill>
                <a:srgbClr val="333333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SzPct val="104592"/>
              <a:buNone/>
            </a:pPr>
            <a:r>
              <a:rPr lang="el-GR" sz="2447" u="sng">
                <a:solidFill>
                  <a:schemeClr val="hlink"/>
                </a:solidFill>
                <a:hlinkClick r:id="rId3"/>
              </a:rPr>
              <a:t>https://openedtech.ellak.gr/6th-openedtech/</a:t>
            </a:r>
            <a:endParaRPr sz="2447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SzPct val="142222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 b="1">
                <a:solidFill>
                  <a:srgbClr val="1C3AA9"/>
                </a:solidFill>
              </a:rPr>
              <a:t>Πρόγραμμα</a:t>
            </a:r>
            <a:endParaRPr sz="3200" b="1">
              <a:solidFill>
                <a:srgbClr val="1C3AA9"/>
              </a:solidFill>
            </a:endParaRPr>
          </a:p>
        </p:txBody>
      </p:sp>
      <p:sp>
        <p:nvSpPr>
          <p:cNvPr id="76" name="Google Shape;76;p3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900">
                <a:solidFill>
                  <a:srgbClr val="000000"/>
                </a:solidFill>
              </a:rPr>
              <a:t>Το Project πέρα από το κομμάτι του υλικού, αποτελείται κυρίως από κώδικα και συνδυασμό πολλαπλών υπηρεσιών εφαρμογών. </a:t>
            </a:r>
            <a:endParaRPr sz="29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endParaRPr sz="29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900">
                <a:solidFill>
                  <a:srgbClr val="000000"/>
                </a:solidFill>
              </a:rPr>
              <a:t>Αρκετά κομμάτια του κώδικα υλοποιήθηκαν από τους μαθητές Σβιντίσκυ Αλεξέι, Ντόβα Ελένη, Εράλντο Μπουσμπρένη και Μάνο Δρυγιαννάκη. </a:t>
            </a:r>
            <a:endParaRPr sz="2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ccaba8fbb4_1_14"/>
          <p:cNvSpPr txBox="1">
            <a:spLocks noGrp="1"/>
          </p:cNvSpPr>
          <p:nvPr>
            <p:ph type="title"/>
          </p:nvPr>
        </p:nvSpPr>
        <p:spPr>
          <a:xfrm>
            <a:off x="457200" y="459548"/>
            <a:ext cx="8229600" cy="1252800"/>
          </a:xfrm>
          <a:prstGeom prst="rect">
            <a:avLst/>
          </a:prstGeom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 b="1">
                <a:solidFill>
                  <a:srgbClr val="1C3AA9"/>
                </a:solidFill>
              </a:rPr>
              <a:t>Ιστοσελίδα</a:t>
            </a:r>
            <a:endParaRPr b="1">
              <a:solidFill>
                <a:srgbClr val="1C3AA9"/>
              </a:solidFill>
            </a:endParaRPr>
          </a:p>
        </p:txBody>
      </p:sp>
      <p:sp>
        <p:nvSpPr>
          <p:cNvPr id="82" name="Google Shape;82;g2ccaba8fbb4_1_14"/>
          <p:cNvSpPr txBox="1">
            <a:spLocks noGrp="1"/>
          </p:cNvSpPr>
          <p:nvPr>
            <p:ph type="body" idx="1"/>
          </p:nvPr>
        </p:nvSpPr>
        <p:spPr>
          <a:xfrm>
            <a:off x="415250" y="1775200"/>
            <a:ext cx="4523700" cy="4625700"/>
          </a:xfrm>
          <a:prstGeom prst="rect">
            <a:avLst/>
          </a:prstGeom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560"/>
              <a:buFont typeface="Arial"/>
              <a:buNone/>
            </a:pPr>
            <a:r>
              <a:rPr lang="el-GR" sz="2400">
                <a:solidFill>
                  <a:srgbClr val="333333"/>
                </a:solidFill>
              </a:rPr>
              <a:t>Η ιστοσελίδα υλοποιήθηκε από τον Εράλντο, ο οποίος με τις γνώσεις του και την αφοσίωσή του, χρησιμοποίησε την προγραμματιστική γλώσσα Javascript, παρακολουθώντας την κάθε λεπτομέρεια, συντελόντας έτσι στην επίτευξη του στόχου του project. </a:t>
            </a:r>
            <a:endParaRPr/>
          </a:p>
        </p:txBody>
      </p:sp>
      <p:pic>
        <p:nvPicPr>
          <p:cNvPr id="83" name="Google Shape;83;g2ccaba8fbb4_1_14"/>
          <p:cNvPicPr preferRelativeResize="0"/>
          <p:nvPr/>
        </p:nvPicPr>
        <p:blipFill rotWithShape="1">
          <a:blip r:embed="rId3">
            <a:alphaModFix/>
          </a:blip>
          <a:srcRect t="7978"/>
          <a:stretch/>
        </p:blipFill>
        <p:spPr>
          <a:xfrm>
            <a:off x="5176348" y="1775200"/>
            <a:ext cx="3383151" cy="41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 b="1">
                <a:solidFill>
                  <a:srgbClr val="3C78D8"/>
                </a:solidFill>
              </a:rPr>
              <a:t>Ιστοσελίδα</a:t>
            </a:r>
            <a:endParaRPr sz="3200" b="1">
              <a:solidFill>
                <a:srgbClr val="3C78D8"/>
              </a:solidFill>
            </a:endParaRPr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509625" y="1116200"/>
            <a:ext cx="8229600" cy="51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400">
                <a:solidFill>
                  <a:srgbClr val="333333"/>
                </a:solidFill>
              </a:rPr>
              <a:t>Η ιστοσελίδα υλοποιήθηκε από τον Εράλντο, ο οποίος με τις γνώσεις του και την αφοσίωσή του, χρησιμοποίησε την προγραμματιστική γλώσσα Javascript, παρακολουθώντας την κάθε λεπτομέρεια, συντελόντας έτσι στην επίτευξη του στόχου του project. </a:t>
            </a:r>
            <a:endParaRPr sz="2400"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2560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2560"/>
              <a:buNone/>
            </a:pPr>
            <a:r>
              <a:rPr lang="el-GR"/>
              <a:t>                           </a:t>
            </a:r>
            <a:endParaRPr/>
          </a:p>
        </p:txBody>
      </p:sp>
      <p:sp>
        <p:nvSpPr>
          <p:cNvPr id="90" name="Google Shape;90;p4"/>
          <p:cNvSpPr txBox="1"/>
          <p:nvPr/>
        </p:nvSpPr>
        <p:spPr>
          <a:xfrm>
            <a:off x="5686075" y="4519575"/>
            <a:ext cx="2925000" cy="19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Να μπει screenshot της σελίδας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" name="Google Shape;9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370700"/>
            <a:ext cx="610382" cy="3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0800" y="3817906"/>
            <a:ext cx="4710850" cy="264986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 txBox="1"/>
          <p:nvPr/>
        </p:nvSpPr>
        <p:spPr>
          <a:xfrm>
            <a:off x="392700" y="3518938"/>
            <a:ext cx="3818100" cy="3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4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Η ιστοσελίδα περιλαμβάνει 4 κουμπιά για τον έλεγχο της πόρτας και για την προβολή του ιστορικου κίνησης.</a:t>
            </a:r>
            <a:endParaRPr sz="24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None/>
            </a:pPr>
            <a:r>
              <a:rPr lang="el-GR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endParaRPr sz="24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4"/>
          <p:cNvSpPr txBox="1"/>
          <p:nvPr/>
        </p:nvSpPr>
        <p:spPr>
          <a:xfrm>
            <a:off x="5686082" y="3158700"/>
            <a:ext cx="2064900" cy="54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560"/>
              <a:buFont typeface="Arial"/>
              <a:buNone/>
            </a:pPr>
            <a:r>
              <a:rPr lang="el-GR" sz="2000">
                <a:solidFill>
                  <a:schemeClr val="accent5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gatakia site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 b="1">
                <a:solidFill>
                  <a:schemeClr val="accent5"/>
                </a:solidFill>
              </a:rPr>
              <a:t>Η Πόρτα</a:t>
            </a:r>
            <a:endParaRPr sz="3200" b="1">
              <a:solidFill>
                <a:schemeClr val="accent5"/>
              </a:solidFill>
            </a:endParaRPr>
          </a:p>
        </p:txBody>
      </p:sp>
      <p:sp>
        <p:nvSpPr>
          <p:cNvPr id="100" name="Google Shape;100;p5"/>
          <p:cNvSpPr txBox="1">
            <a:spLocks noGrp="1"/>
          </p:cNvSpPr>
          <p:nvPr>
            <p:ph type="body" idx="1"/>
          </p:nvPr>
        </p:nvSpPr>
        <p:spPr>
          <a:xfrm>
            <a:off x="457200" y="1116191"/>
            <a:ext cx="8229600" cy="46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ctr" rtl="0">
              <a:spcBef>
                <a:spcPts val="0"/>
              </a:spcBef>
              <a:spcAft>
                <a:spcPts val="1200"/>
              </a:spcAft>
              <a:buSzPts val="2560"/>
              <a:buNone/>
            </a:pPr>
            <a:r>
              <a:rPr lang="el-GR"/>
              <a:t>	</a:t>
            </a:r>
            <a:r>
              <a:rPr lang="el-GR" sz="2700">
                <a:solidFill>
                  <a:srgbClr val="000000"/>
                </a:solidFill>
              </a:rPr>
              <a:t>Η πόρτα σχεδιάστηκε από τον Στράτο ενώ τα πλαστικά φτιάχτηκαν με την βοήθεια του tinkercad.</a:t>
            </a:r>
            <a:endParaRPr sz="2700">
              <a:solidFill>
                <a:srgbClr val="000000"/>
              </a:solidFill>
            </a:endParaRPr>
          </a:p>
        </p:txBody>
      </p:sp>
      <p:pic>
        <p:nvPicPr>
          <p:cNvPr id="101" name="Google Shape;10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139800"/>
            <a:ext cx="2984003" cy="320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5"/>
          <p:cNvPicPr preferRelativeResize="0"/>
          <p:nvPr/>
        </p:nvPicPr>
        <p:blipFill rotWithShape="1">
          <a:blip r:embed="rId4">
            <a:alphaModFix/>
          </a:blip>
          <a:srcRect b="2143"/>
          <a:stretch/>
        </p:blipFill>
        <p:spPr>
          <a:xfrm>
            <a:off x="3727800" y="2991975"/>
            <a:ext cx="4787850" cy="35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5"/>
          <p:cNvPicPr preferRelativeResize="0"/>
          <p:nvPr/>
        </p:nvPicPr>
        <p:blipFill rotWithShape="1">
          <a:blip r:embed="rId5">
            <a:alphaModFix/>
          </a:blip>
          <a:srcRect l="27375" t="16185" r="26714" b="20686"/>
          <a:stretch/>
        </p:blipFill>
        <p:spPr>
          <a:xfrm>
            <a:off x="5463325" y="396537"/>
            <a:ext cx="610300" cy="7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>
            <a:spLocks noGrp="1"/>
          </p:cNvSpPr>
          <p:nvPr>
            <p:ph type="title"/>
          </p:nvPr>
        </p:nvSpPr>
        <p:spPr>
          <a:xfrm>
            <a:off x="1731900" y="194825"/>
            <a:ext cx="4716900" cy="12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>
                <a:solidFill>
                  <a:srgbClr val="CC0000"/>
                </a:solidFill>
              </a:rPr>
              <a:t>RASPBERRY </a:t>
            </a:r>
            <a:endParaRPr sz="3200">
              <a:solidFill>
                <a:srgbClr val="CC0000"/>
              </a:solidFill>
            </a:endParaRPr>
          </a:p>
        </p:txBody>
      </p:sp>
      <p:sp>
        <p:nvSpPr>
          <p:cNvPr id="109" name="Google Shape;109;p6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/>
              <a:t>  </a:t>
            </a:r>
            <a:r>
              <a:rPr lang="el-GR" sz="2400">
                <a:solidFill>
                  <a:srgbClr val="000000"/>
                </a:solidFill>
              </a:rPr>
              <a:t>Tα raspberry συνδέθηκαν με την συμβολή</a:t>
            </a:r>
            <a:endParaRPr sz="2400">
              <a:solidFill>
                <a:srgbClr val="000000"/>
              </a:solidFill>
            </a:endParaRPr>
          </a:p>
          <a:p>
            <a:pPr marL="438912" lvl="0" indent="-320040" algn="ctr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400">
                <a:solidFill>
                  <a:srgbClr val="000000"/>
                </a:solidFill>
              </a:rPr>
              <a:t>όλης της τάξης καθώς έπρεπε να</a:t>
            </a:r>
            <a:endParaRPr sz="2400">
              <a:solidFill>
                <a:srgbClr val="000000"/>
              </a:solidFill>
            </a:endParaRPr>
          </a:p>
          <a:p>
            <a:pPr marL="438912" lvl="0" indent="-320040" algn="ctr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400">
                <a:solidFill>
                  <a:srgbClr val="000000"/>
                </a:solidFill>
              </a:rPr>
              <a:t>συντονιστούν τα πάντα και να λειτουργούν</a:t>
            </a:r>
            <a:endParaRPr sz="2400">
              <a:solidFill>
                <a:srgbClr val="000000"/>
              </a:solidFill>
            </a:endParaRPr>
          </a:p>
          <a:p>
            <a:pPr marL="438912" lvl="0" indent="-320040" algn="ctr" rtl="0">
              <a:spcBef>
                <a:spcPts val="0"/>
              </a:spcBef>
              <a:spcAft>
                <a:spcPts val="1200"/>
              </a:spcAft>
              <a:buSzPts val="2560"/>
              <a:buNone/>
            </a:pPr>
            <a:r>
              <a:rPr lang="el-GR" sz="2400">
                <a:solidFill>
                  <a:srgbClr val="000000"/>
                </a:solidFill>
              </a:rPr>
              <a:t>ταυτόχρονα, χωρίς την παρουσία σφαλμάτων. 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110" name="Google Shape;110;p6" descr="C:\Users\user.SEK120\Downloads\IMG_20240308_092356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58766" y="4206025"/>
            <a:ext cx="3535959" cy="26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6" descr="C:\Users\user.SEK120\Downloads\IMG_20240308_092409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94721" y="4206025"/>
            <a:ext cx="2849280" cy="26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2175" y="453300"/>
            <a:ext cx="624000" cy="6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6"/>
          <p:cNvPicPr preferRelativeResize="0"/>
          <p:nvPr/>
        </p:nvPicPr>
        <p:blipFill rotWithShape="1">
          <a:blip r:embed="rId6">
            <a:alphaModFix/>
          </a:blip>
          <a:srcRect t="19923"/>
          <a:stretch/>
        </p:blipFill>
        <p:spPr>
          <a:xfrm>
            <a:off x="0" y="4206025"/>
            <a:ext cx="2758776" cy="265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b9250ea56_2_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9933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3300" b="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Εξοπλισμός </a:t>
            </a:r>
            <a:endParaRPr sz="3300" b="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19" name="Google Shape;119;g2cb9250ea56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1495625"/>
            <a:ext cx="3079899" cy="3079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cb9250ea56_2_5"/>
          <p:cNvSpPr txBox="1"/>
          <p:nvPr/>
        </p:nvSpPr>
        <p:spPr>
          <a:xfrm>
            <a:off x="5043175" y="1495625"/>
            <a:ext cx="237000" cy="1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1" name="Google Shape;121;g2cb9250ea56_2_5"/>
          <p:cNvPicPr preferRelativeResize="0"/>
          <p:nvPr/>
        </p:nvPicPr>
        <p:blipFill rotWithShape="1">
          <a:blip r:embed="rId4">
            <a:alphaModFix/>
          </a:blip>
          <a:srcRect l="10395" t="13134" r="11619" b="11897"/>
          <a:stretch/>
        </p:blipFill>
        <p:spPr>
          <a:xfrm>
            <a:off x="3309263" y="4032450"/>
            <a:ext cx="2401675" cy="173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cb9250ea56_2_5"/>
          <p:cNvPicPr preferRelativeResize="0"/>
          <p:nvPr/>
        </p:nvPicPr>
        <p:blipFill rotWithShape="1">
          <a:blip r:embed="rId5">
            <a:alphaModFix/>
          </a:blip>
          <a:srcRect l="4439" t="29369" r="6243" b="12622"/>
          <a:stretch/>
        </p:blipFill>
        <p:spPr>
          <a:xfrm>
            <a:off x="3204338" y="1056038"/>
            <a:ext cx="2799700" cy="181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cb9250ea56_2_5"/>
          <p:cNvPicPr preferRelativeResize="0"/>
          <p:nvPr/>
        </p:nvPicPr>
        <p:blipFill rotWithShape="1">
          <a:blip r:embed="rId6">
            <a:alphaModFix/>
          </a:blip>
          <a:srcRect l="16897" t="7087" r="22817" b="20741"/>
          <a:stretch/>
        </p:blipFill>
        <p:spPr>
          <a:xfrm>
            <a:off x="6128475" y="1733238"/>
            <a:ext cx="2917549" cy="27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cb9250ea56_2_5"/>
          <p:cNvSpPr txBox="1"/>
          <p:nvPr/>
        </p:nvSpPr>
        <p:spPr>
          <a:xfrm>
            <a:off x="170475" y="4637388"/>
            <a:ext cx="2401800" cy="9459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l-GR" sz="2300">
                <a:solidFill>
                  <a:srgbClr val="4F5B62"/>
                </a:solidFill>
              </a:rPr>
              <a:t>Raspberry Pi 5 4GB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g2cb9250ea56_2_5"/>
          <p:cNvSpPr txBox="1"/>
          <p:nvPr/>
        </p:nvSpPr>
        <p:spPr>
          <a:xfrm>
            <a:off x="1987250" y="5834100"/>
            <a:ext cx="5198100" cy="8796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l-GR" sz="2100" b="1">
                <a:solidFill>
                  <a:srgbClr val="333333"/>
                </a:solidFill>
              </a:rPr>
              <a:t>7 inch LCD HDMI Touch Screen 1024*600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g2cb9250ea56_2_5"/>
          <p:cNvSpPr txBox="1"/>
          <p:nvPr/>
        </p:nvSpPr>
        <p:spPr>
          <a:xfrm>
            <a:off x="3204350" y="2934600"/>
            <a:ext cx="2767500" cy="9234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400">
                <a:solidFill>
                  <a:srgbClr val="333333"/>
                </a:solidFill>
              </a:rPr>
              <a:t>Bluetooth Gps Tracker</a:t>
            </a:r>
            <a:endParaRPr sz="18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g2cb9250ea56_2_5"/>
          <p:cNvSpPr txBox="1"/>
          <p:nvPr/>
        </p:nvSpPr>
        <p:spPr>
          <a:xfrm>
            <a:off x="6969100" y="4626850"/>
            <a:ext cx="1419300" cy="831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800">
                <a:solidFill>
                  <a:srgbClr val="0F1111"/>
                </a:solidFill>
              </a:rPr>
              <a:t>Servo Motor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b9250ea56_1_5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3200" b="1">
                <a:solidFill>
                  <a:schemeClr val="dk1"/>
                </a:solidFill>
              </a:rPr>
              <a:t>Πως Λειτουργεί</a:t>
            </a:r>
            <a:endParaRPr sz="3200" b="1">
              <a:solidFill>
                <a:schemeClr val="dk1"/>
              </a:solidFill>
            </a:endParaRPr>
          </a:p>
        </p:txBody>
      </p:sp>
      <p:sp>
        <p:nvSpPr>
          <p:cNvPr id="133" name="Google Shape;133;g2cb9250ea56_1_54"/>
          <p:cNvSpPr txBox="1"/>
          <p:nvPr/>
        </p:nvSpPr>
        <p:spPr>
          <a:xfrm>
            <a:off x="428800" y="1187425"/>
            <a:ext cx="8355900" cy="5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Το κατοικίδιο φοράει ένα πομπό bluetooth ο οποίος μπορεί να αναγνωριστεί από τη συσκευή raspberry που θα υπάρχει μέσα στο σπίτι.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Η αναγνώριση της έντασης του σήματος μας δείχνει πόσο κοντά στην πόρτα είναι η γάτα μας για να ανοίξει.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Η συσκευή raspberry ελέγχει δύο κινητήρες servo που ανοίγουν την πόρτα. Μετά από ορισμένο χρονικό διάστημα η πόρτα κλείνει αυτόματα.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Το σύστημα διαθέτει και μία οθόνη αφής όπου ο χρήστης μπορεί να ελέγξει το άνοιγμα, το κλείσιμο, το κλείδωμα της πόρτας, διατηρεί και προβάλλει το ιστορικό κίνησης.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Βάσει των 3d μοντέλων που χρησιμοποιήθηκαν στην κατασκευή, σχεδιάστηκε ένα εικονικό μοντέλο προσομοίωσης της πόρτας</a:t>
            </a:r>
            <a:r>
              <a:rPr lang="el-GR" sz="2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.  </a:t>
            </a:r>
            <a:endParaRPr sz="2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542</Words>
  <Application>Microsoft Office PowerPoint</Application>
  <PresentationFormat>Προβολή στην οθόνη (4:3)</PresentationFormat>
  <Paragraphs>62</Paragraphs>
  <Slides>13</Slides>
  <Notes>13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7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13</vt:i4>
      </vt:variant>
    </vt:vector>
  </HeadingPairs>
  <TitlesOfParts>
    <vt:vector size="21" baseType="lpstr">
      <vt:lpstr>Dela Gothic One</vt:lpstr>
      <vt:lpstr>Alfa Slab One</vt:lpstr>
      <vt:lpstr>Impact</vt:lpstr>
      <vt:lpstr>Proxima Nova</vt:lpstr>
      <vt:lpstr>Corbel</vt:lpstr>
      <vt:lpstr>Courier New</vt:lpstr>
      <vt:lpstr>Arial</vt:lpstr>
      <vt:lpstr>Gameday</vt:lpstr>
      <vt:lpstr>ΓΑΤΑΚΙΑ PET.A.I</vt:lpstr>
      <vt:lpstr>Η ιδέα και η αφορμή δημιουργίας</vt:lpstr>
      <vt:lpstr>Πρόγραμμα</vt:lpstr>
      <vt:lpstr>Ιστοσελίδα</vt:lpstr>
      <vt:lpstr>Ιστοσελίδα</vt:lpstr>
      <vt:lpstr>Η Πόρτα</vt:lpstr>
      <vt:lpstr>RASPBERRY </vt:lpstr>
      <vt:lpstr>Εξοπλισμός </vt:lpstr>
      <vt:lpstr>Πως Λειτουργεί</vt:lpstr>
      <vt:lpstr>Τεχνικές Πληροφορίες </vt:lpstr>
      <vt:lpstr>Διάγραμμα λειτουργίας</vt:lpstr>
      <vt:lpstr>Links</vt:lpstr>
      <vt:lpstr>ΕΥΧΑΡΙΣΤΟΥΜΕ ΓΙΑ ΤΗΝ ΠΡΟΣΟΧΗ ΣΑΣ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ΓΑΤΑΚΙΑ PET.A.I</dc:title>
  <dc:creator>user</dc:creator>
  <cp:lastModifiedBy>Panos Vergerakis</cp:lastModifiedBy>
  <cp:revision>1</cp:revision>
  <dcterms:created xsi:type="dcterms:W3CDTF">2024-04-12T06:32:24Z</dcterms:created>
  <dcterms:modified xsi:type="dcterms:W3CDTF">2024-05-13T18:36:39Z</dcterms:modified>
</cp:coreProperties>
</file>